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 Black" panose="020B0A04020102020204" pitchFamily="34" charset="0"/>
      <p:bold r:id="rId12"/>
    </p:embeddedFont>
    <p:embeddedFont>
      <p:font typeface="Baskerville Old Face" panose="02020602080505020303" pitchFamily="18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loucester MT Extra Condensed" panose="02030808020601010101" pitchFamily="18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3" autoAdjust="0"/>
  </p:normalViewPr>
  <p:slideViewPr>
    <p:cSldViewPr>
      <p:cViewPr varScale="1">
        <p:scale>
          <a:sx n="41" d="100"/>
          <a:sy n="41" d="100"/>
        </p:scale>
        <p:origin x="82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8E899-90B1-49F7-8043-B75FBD0AC8B7}" type="datetimeFigureOut">
              <a:rPr lang="zh-TW" altLang="en-US" smtClean="0"/>
              <a:t>2024/1/9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B429A-C3BA-4E90-9961-CA7312BE2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24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429A-C3BA-4E90-9961-CA7312BE274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1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429A-C3BA-4E90-9961-CA7312BE274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87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ushala622/accounting.git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6030" y="-425505"/>
            <a:ext cx="19304991" cy="7586519"/>
            <a:chOff x="0" y="0"/>
            <a:chExt cx="25739988" cy="1011535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1999"/>
            </a:blip>
            <a:srcRect t="30350" b="30350"/>
            <a:stretch>
              <a:fillRect/>
            </a:stretch>
          </p:blipFill>
          <p:spPr>
            <a:xfrm>
              <a:off x="0" y="0"/>
              <a:ext cx="25739988" cy="10115359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300363" y="3941183"/>
            <a:ext cx="15772206" cy="293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2000" spc="-96" dirty="0" err="1">
                <a:solidFill>
                  <a:srgbClr val="DBDBDB"/>
                </a:solidFill>
                <a:latin typeface="Arial Black" panose="020B0A04020102020204" pitchFamily="34" charset="0"/>
                <a:ea typeface="Heiti SC Medium" pitchFamily="2" charset="-128"/>
              </a:rPr>
              <a:t>簡易記帳</a:t>
            </a:r>
            <a:endParaRPr lang="en-US" sz="12000" spc="-96" dirty="0">
              <a:solidFill>
                <a:srgbClr val="DBDBDB"/>
              </a:solidFill>
              <a:latin typeface="Arial Black" panose="020B0A04020102020204" pitchFamily="34" charset="0"/>
              <a:ea typeface="Heiti SC Medium" pitchFamily="2" charset="-128"/>
            </a:endParaRPr>
          </a:p>
          <a:p>
            <a:pPr marL="0" lvl="1" indent="0" algn="ctr">
              <a:lnSpc>
                <a:spcPts val="9984"/>
              </a:lnSpc>
              <a:spcBef>
                <a:spcPct val="0"/>
              </a:spcBef>
            </a:pPr>
            <a:r>
              <a:rPr lang="en-US" sz="9600" spc="-76" dirty="0">
                <a:solidFill>
                  <a:srgbClr val="DBDBDB"/>
                </a:solidFill>
                <a:latin typeface="Arial Black" panose="020B0A04020102020204" pitchFamily="34" charset="0"/>
                <a:ea typeface="Baskerville" panose="02020502070401020303" pitchFamily="18" charset="0"/>
                <a:cs typeface="Angsana New" panose="02020603050405020304" pitchFamily="18" charset="-34"/>
              </a:rPr>
              <a:t>Python Command 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0302" y="7383845"/>
            <a:ext cx="7127395" cy="426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Arial Black" panose="020B0A04020102020204" pitchFamily="34" charset="0"/>
                <a:ea typeface="Heiti SC Medium" pitchFamily="2" charset="-128"/>
              </a:rPr>
              <a:t>109A50016 </a:t>
            </a:r>
            <a:r>
              <a:rPr lang="en-US" sz="2800" dirty="0" err="1">
                <a:solidFill>
                  <a:srgbClr val="FFFFFF"/>
                </a:solidFill>
                <a:latin typeface="Arial Black" panose="020B0A04020102020204" pitchFamily="34" charset="0"/>
                <a:ea typeface="Heiti SC Medium" pitchFamily="2" charset="-128"/>
              </a:rPr>
              <a:t>趙佑真</a:t>
            </a:r>
            <a:r>
              <a:rPr lang="en-US" sz="2800" dirty="0">
                <a:solidFill>
                  <a:srgbClr val="FFFFFF"/>
                </a:solidFill>
                <a:latin typeface="Arial Black" panose="020B0A04020102020204" pitchFamily="34" charset="0"/>
                <a:ea typeface="Heiti SC Medium" pitchFamily="2" charset="-128"/>
              </a:rPr>
              <a:t> 112AB0717 </a:t>
            </a:r>
            <a:r>
              <a:rPr lang="en-US" sz="2800" dirty="0" err="1">
                <a:solidFill>
                  <a:srgbClr val="FFFFFF"/>
                </a:solidFill>
                <a:latin typeface="Arial Black" panose="020B0A04020102020204" pitchFamily="34" charset="0"/>
                <a:ea typeface="Heiti SC Medium" pitchFamily="2" charset="-128"/>
              </a:rPr>
              <a:t>王潔羚</a:t>
            </a:r>
            <a:endParaRPr lang="en-US" sz="2800" dirty="0">
              <a:solidFill>
                <a:srgbClr val="FFFFFF"/>
              </a:solidFill>
              <a:latin typeface="Arial Black" panose="020B0A04020102020204" pitchFamily="34" charset="0"/>
              <a:ea typeface="Heiti SC Medium" pitchFamily="2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5791200" y="-2478330"/>
            <a:ext cx="15243659" cy="15243659"/>
          </a:xfrm>
          <a:custGeom>
            <a:avLst/>
            <a:gdLst/>
            <a:ahLst/>
            <a:cxnLst/>
            <a:rect l="l" t="t" r="r" b="b"/>
            <a:pathLst>
              <a:path w="15243659" h="15243659">
                <a:moveTo>
                  <a:pt x="0" y="0"/>
                </a:moveTo>
                <a:lnTo>
                  <a:pt x="15243659" y="0"/>
                </a:lnTo>
                <a:lnTo>
                  <a:pt x="15243659" y="15243659"/>
                </a:lnTo>
                <a:lnTo>
                  <a:pt x="0" y="15243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545559"/>
              </p:ext>
            </p:extLst>
          </p:nvPr>
        </p:nvGraphicFramePr>
        <p:xfrm>
          <a:off x="9753600" y="3162300"/>
          <a:ext cx="3029620" cy="3429000"/>
        </p:xfrm>
        <a:graphic>
          <a:graphicData uri="http://schemas.openxmlformats.org/drawingml/2006/table">
            <a:tbl>
              <a:tblPr/>
              <a:tblGrid>
                <a:gridCol w="60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 strike="noStrike" dirty="0">
                          <a:solidFill>
                            <a:srgbClr val="FFFFFF"/>
                          </a:solidFill>
                          <a:latin typeface="Gloucester MT Extra Condensed" panose="02030808020601010101" pitchFamily="18" charset="0"/>
                          <a:ea typeface="Heiti SC Medium" pitchFamily="2" charset="-128"/>
                        </a:rPr>
                        <a:t>1</a:t>
                      </a:r>
                      <a:endParaRPr lang="en-US" sz="1100" dirty="0">
                        <a:latin typeface="Gloucester MT Extra Condensed" panose="02030808020601010101" pitchFamily="18" charset="0"/>
                        <a:ea typeface="Heiti SC Medium" pitchFamily="2" charset="-128"/>
                      </a:endParaRPr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Gloucester MT Extra Condensed" panose="02030808020601010101" pitchFamily="18" charset="0"/>
                          <a:ea typeface="Heiti SC Medium" pitchFamily="2" charset="-128"/>
                        </a:rPr>
                        <a:t>流程圖</a:t>
                      </a:r>
                      <a:endParaRPr lang="en-US" sz="1100" dirty="0">
                        <a:latin typeface="Gloucester MT Extra Condensed" panose="02030808020601010101" pitchFamily="18" charset="0"/>
                        <a:ea typeface="Heiti SC Medium" pitchFamily="2" charset="-128"/>
                      </a:endParaRPr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 strike="noStrike">
                          <a:solidFill>
                            <a:srgbClr val="FFFFFF"/>
                          </a:solidFill>
                          <a:latin typeface="Gloucester MT Extra Condensed" panose="02030808020601010101" pitchFamily="18" charset="0"/>
                          <a:ea typeface="Heiti SC Medium" pitchFamily="2" charset="-128"/>
                        </a:rPr>
                        <a:t>2</a:t>
                      </a:r>
                      <a:endParaRPr lang="en-US" sz="1100">
                        <a:latin typeface="Gloucester MT Extra Condensed" panose="02030808020601010101" pitchFamily="18" charset="0"/>
                        <a:ea typeface="Heiti SC Medium" pitchFamily="2" charset="-128"/>
                      </a:endParaRPr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Gloucester MT Extra Condensed" panose="02030808020601010101" pitchFamily="18" charset="0"/>
                          <a:ea typeface="Heiti SC Medium" pitchFamily="2" charset="-128"/>
                        </a:rPr>
                        <a:t>程式碼</a:t>
                      </a:r>
                      <a:endParaRPr lang="en-US" sz="1100" dirty="0">
                        <a:latin typeface="Gloucester MT Extra Condensed" panose="02030808020601010101" pitchFamily="18" charset="0"/>
                        <a:ea typeface="Heiti SC Medium" pitchFamily="2" charset="-128"/>
                      </a:endParaRPr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 strike="noStrike">
                          <a:solidFill>
                            <a:srgbClr val="FFFFFF"/>
                          </a:solidFill>
                          <a:latin typeface="Gloucester MT Extra Condensed" panose="02030808020601010101" pitchFamily="18" charset="0"/>
                          <a:ea typeface="Heiti SC Medium" pitchFamily="2" charset="-128"/>
                        </a:rPr>
                        <a:t>3</a:t>
                      </a:r>
                      <a:endParaRPr lang="en-US" sz="1100">
                        <a:latin typeface="Gloucester MT Extra Condensed" panose="02030808020601010101" pitchFamily="18" charset="0"/>
                        <a:ea typeface="Heiti SC Medium" pitchFamily="2" charset="-128"/>
                      </a:endParaRPr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Gloucester MT Extra Condensed" panose="02030808020601010101" pitchFamily="18" charset="0"/>
                          <a:ea typeface="Heiti SC Medium" pitchFamily="2" charset="-128"/>
                        </a:rPr>
                        <a:t>執行程式</a:t>
                      </a:r>
                      <a:endParaRPr lang="en-US" sz="1100" dirty="0">
                        <a:latin typeface="Gloucester MT Extra Condensed" panose="02030808020601010101" pitchFamily="18" charset="0"/>
                        <a:ea typeface="Heiti SC Medium" pitchFamily="2" charset="-128"/>
                      </a:endParaRPr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90073"/>
              </p:ext>
            </p:extLst>
          </p:nvPr>
        </p:nvGraphicFramePr>
        <p:xfrm>
          <a:off x="9753600" y="6591300"/>
          <a:ext cx="2801020" cy="3212836"/>
        </p:xfrm>
        <a:graphic>
          <a:graphicData uri="http://schemas.openxmlformats.org/drawingml/2006/table">
            <a:tbl>
              <a:tblPr/>
              <a:tblGrid>
                <a:gridCol w="690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 strike="noStrike" dirty="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4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分工表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8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83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8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8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226721" marR="226721" marT="226721" marB="226721" anchor="ctr">
                    <a:lnL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3204836" y="4470692"/>
            <a:ext cx="5098615" cy="115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87"/>
              </a:lnSpc>
              <a:spcBef>
                <a:spcPct val="0"/>
              </a:spcBef>
            </a:pPr>
            <a:r>
              <a:rPr lang="en-US" sz="9866" spc="-276" dirty="0">
                <a:solidFill>
                  <a:srgbClr val="FFFFFF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22171" y="1860720"/>
            <a:ext cx="15243659" cy="15243659"/>
          </a:xfrm>
          <a:custGeom>
            <a:avLst/>
            <a:gdLst/>
            <a:ahLst/>
            <a:cxnLst/>
            <a:rect l="l" t="t" r="r" b="b"/>
            <a:pathLst>
              <a:path w="15243659" h="15243659">
                <a:moveTo>
                  <a:pt x="0" y="0"/>
                </a:moveTo>
                <a:lnTo>
                  <a:pt x="15243658" y="0"/>
                </a:lnTo>
                <a:lnTo>
                  <a:pt x="15243658" y="15243658"/>
                </a:lnTo>
                <a:lnTo>
                  <a:pt x="0" y="1524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447800" y="1915973"/>
            <a:ext cx="7513616" cy="6796236"/>
          </a:xfrm>
          <a:custGeom>
            <a:avLst/>
            <a:gdLst/>
            <a:ahLst/>
            <a:cxnLst/>
            <a:rect l="l" t="t" r="r" b="b"/>
            <a:pathLst>
              <a:path w="7513616" h="6796236">
                <a:moveTo>
                  <a:pt x="0" y="0"/>
                </a:moveTo>
                <a:lnTo>
                  <a:pt x="7513616" y="0"/>
                </a:lnTo>
                <a:lnTo>
                  <a:pt x="7513616" y="6796236"/>
                </a:lnTo>
                <a:lnTo>
                  <a:pt x="0" y="679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784713" y="3390900"/>
            <a:ext cx="7322395" cy="108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320"/>
              </a:lnSpc>
              <a:spcBef>
                <a:spcPct val="0"/>
              </a:spcBef>
            </a:pPr>
            <a:r>
              <a:rPr lang="en-US" sz="8000" spc="-64" dirty="0" err="1">
                <a:solidFill>
                  <a:srgbClr val="DBDBDB"/>
                </a:solidFill>
                <a:latin typeface="Heiti SC Medium" pitchFamily="2" charset="-128"/>
                <a:ea typeface="Heiti SC Medium" pitchFamily="2" charset="-128"/>
              </a:rPr>
              <a:t>流程圖</a:t>
            </a:r>
            <a:endParaRPr lang="en-US" sz="8000" spc="-64" dirty="0">
              <a:solidFill>
                <a:srgbClr val="DBDBDB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65883" y="4743255"/>
            <a:ext cx="8645917" cy="267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>
              <a:lnSpc>
                <a:spcPts val="4192"/>
              </a:lnSpc>
            </a:pPr>
            <a:r>
              <a:rPr lang="en-US" sz="3200" spc="12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主要分成四大模組</a:t>
            </a:r>
            <a:endParaRPr lang="en-US" sz="3200" spc="12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802641" lvl="1" indent="-457200">
              <a:lnSpc>
                <a:spcPts val="4192"/>
              </a:lnSpc>
              <a:buFont typeface="Wingdings" panose="05000000000000000000" pitchFamily="2" charset="2"/>
              <a:buChar char="l"/>
            </a:pPr>
            <a:r>
              <a:rPr lang="en-US" sz="3200" spc="12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新增支出模組</a:t>
            </a:r>
            <a:endParaRPr lang="en-US" sz="3200" spc="12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802641" lvl="1" indent="-457200">
              <a:lnSpc>
                <a:spcPts val="4192"/>
              </a:lnSpc>
              <a:buFont typeface="Wingdings" panose="05000000000000000000" pitchFamily="2" charset="2"/>
              <a:buChar char="l"/>
            </a:pPr>
            <a:r>
              <a:rPr lang="en-US" sz="3200" spc="12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查詢當日支出總額模組</a:t>
            </a:r>
            <a:endParaRPr lang="en-US" sz="3200" spc="12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802641" lvl="1" indent="-457200">
              <a:lnSpc>
                <a:spcPts val="4192"/>
              </a:lnSpc>
              <a:buFont typeface="Wingdings" panose="05000000000000000000" pitchFamily="2" charset="2"/>
              <a:buChar char="l"/>
            </a:pPr>
            <a:r>
              <a:rPr lang="en-US" sz="3200" spc="12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查詢當月支出總額模組</a:t>
            </a:r>
            <a:endParaRPr lang="en-US" sz="3200" spc="12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802641" lvl="1" indent="-457200" algn="l">
              <a:lnSpc>
                <a:spcPts val="4192"/>
              </a:lnSpc>
              <a:buFont typeface="Wingdings" panose="05000000000000000000" pitchFamily="2" charset="2"/>
              <a:buChar char="l"/>
            </a:pPr>
            <a:r>
              <a:rPr lang="en-US" sz="3200" spc="12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總類別支出及圓餅圖輸出</a:t>
            </a:r>
            <a:endParaRPr lang="en-US" sz="3200" spc="12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95187" y="-2294469"/>
            <a:ext cx="14908974" cy="14908974"/>
          </a:xfrm>
          <a:custGeom>
            <a:avLst/>
            <a:gdLst/>
            <a:ahLst/>
            <a:cxnLst/>
            <a:rect l="l" t="t" r="r" b="b"/>
            <a:pathLst>
              <a:path w="14908974" h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176323" y="4229100"/>
            <a:ext cx="3179808" cy="815975"/>
            <a:chOff x="0" y="0"/>
            <a:chExt cx="1918878" cy="4924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8878" cy="492406"/>
            </a:xfrm>
            <a:custGeom>
              <a:avLst/>
              <a:gdLst/>
              <a:ahLst/>
              <a:cxnLst/>
              <a:rect l="l" t="t" r="r" b="b"/>
              <a:pathLst>
                <a:path w="1918878" h="492406">
                  <a:moveTo>
                    <a:pt x="1715678" y="0"/>
                  </a:moveTo>
                  <a:cubicBezTo>
                    <a:pt x="1827903" y="0"/>
                    <a:pt x="1918878" y="110229"/>
                    <a:pt x="1918878" y="246203"/>
                  </a:cubicBezTo>
                  <a:cubicBezTo>
                    <a:pt x="1918878" y="382177"/>
                    <a:pt x="1827903" y="492406"/>
                    <a:pt x="1715678" y="492406"/>
                  </a:cubicBezTo>
                  <a:lnTo>
                    <a:pt x="203200" y="492406"/>
                  </a:lnTo>
                  <a:cubicBezTo>
                    <a:pt x="90976" y="492406"/>
                    <a:pt x="0" y="382177"/>
                    <a:pt x="0" y="246203"/>
                  </a:cubicBezTo>
                  <a:cubicBezTo>
                    <a:pt x="0" y="1102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F0EA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918878" cy="568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640"/>
                </a:lnSpc>
                <a:spcBef>
                  <a:spcPct val="0"/>
                </a:spcBef>
              </a:pPr>
              <a:r>
                <a:rPr lang="en-US" sz="3200" spc="137" dirty="0" err="1">
                  <a:solidFill>
                    <a:srgbClr val="000000"/>
                  </a:solidFill>
                  <a:latin typeface="Heiti SC Medium" pitchFamily="2" charset="-128"/>
                  <a:ea typeface="Heiti SC Medium" pitchFamily="2" charset="-128"/>
                </a:rPr>
                <a:t>新增支出模組</a:t>
              </a:r>
              <a:endParaRPr lang="en-US" sz="3200" spc="137" dirty="0">
                <a:solidFill>
                  <a:srgbClr val="00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92555" y="1409700"/>
            <a:ext cx="5083769" cy="108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320"/>
              </a:lnSpc>
              <a:spcBef>
                <a:spcPct val="0"/>
              </a:spcBef>
            </a:pPr>
            <a:r>
              <a:rPr lang="en-US" sz="8000" spc="-64" dirty="0" err="1">
                <a:solidFill>
                  <a:srgbClr val="DBDBDB"/>
                </a:solidFill>
                <a:latin typeface="Heiti SC Medium" pitchFamily="2" charset="-128"/>
                <a:ea typeface="Heiti SC Medium" pitchFamily="2" charset="-128"/>
              </a:rPr>
              <a:t>程式碼</a:t>
            </a:r>
            <a:endParaRPr lang="en-US" sz="8000" spc="-64" dirty="0">
              <a:solidFill>
                <a:srgbClr val="DBDBDB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06201" y="5380234"/>
            <a:ext cx="6987822" cy="116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143"/>
              </a:lnSpc>
              <a:buFont typeface="Arial"/>
              <a:buChar char="•"/>
            </a:pPr>
            <a:r>
              <a:rPr lang="en-US" sz="2399" spc="9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輸入支出各個細項（日期、類別、支出、描述</a:t>
            </a:r>
            <a:r>
              <a:rPr lang="en-US" sz="2399" spc="9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）</a:t>
            </a:r>
          </a:p>
          <a:p>
            <a:pPr marL="518158" lvl="1" indent="-259079" algn="just">
              <a:lnSpc>
                <a:spcPts val="3143"/>
              </a:lnSpc>
              <a:buFont typeface="Arial"/>
              <a:buChar char="•"/>
            </a:pPr>
            <a:r>
              <a:rPr lang="en-US" sz="2399" spc="9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建立儲存序列</a:t>
            </a:r>
            <a:endParaRPr lang="en-US" sz="2399" spc="9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518158" lvl="1" indent="-259079" algn="just">
              <a:lnSpc>
                <a:spcPts val="3143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9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利用if讓使用者自行決定是否要繼續輸入</a:t>
            </a:r>
            <a:endParaRPr lang="en-US" sz="2399" spc="9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CDE7C56-02C1-4EA7-8EA7-543DF3AEE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54" y="3162299"/>
            <a:ext cx="9702290" cy="50314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95187" y="-2294469"/>
            <a:ext cx="14908974" cy="14908974"/>
          </a:xfrm>
          <a:custGeom>
            <a:avLst/>
            <a:gdLst/>
            <a:ahLst/>
            <a:cxnLst/>
            <a:rect l="l" t="t" r="r" b="b"/>
            <a:pathLst>
              <a:path w="14908974" h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615253" y="4653970"/>
            <a:ext cx="4786885" cy="815975"/>
            <a:chOff x="0" y="0"/>
            <a:chExt cx="2888681" cy="4924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8680" cy="492406"/>
            </a:xfrm>
            <a:custGeom>
              <a:avLst/>
              <a:gdLst/>
              <a:ahLst/>
              <a:cxnLst/>
              <a:rect l="l" t="t" r="r" b="b"/>
              <a:pathLst>
                <a:path w="2888680" h="492406">
                  <a:moveTo>
                    <a:pt x="2685480" y="0"/>
                  </a:moveTo>
                  <a:cubicBezTo>
                    <a:pt x="2797705" y="0"/>
                    <a:pt x="2888680" y="110229"/>
                    <a:pt x="2888680" y="246203"/>
                  </a:cubicBezTo>
                  <a:cubicBezTo>
                    <a:pt x="2888680" y="382177"/>
                    <a:pt x="2797705" y="492406"/>
                    <a:pt x="2685480" y="492406"/>
                  </a:cubicBezTo>
                  <a:lnTo>
                    <a:pt x="203200" y="492406"/>
                  </a:lnTo>
                  <a:cubicBezTo>
                    <a:pt x="90976" y="492406"/>
                    <a:pt x="0" y="382177"/>
                    <a:pt x="0" y="246203"/>
                  </a:cubicBezTo>
                  <a:cubicBezTo>
                    <a:pt x="0" y="1102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F0EA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888681" cy="568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640"/>
                </a:lnSpc>
                <a:spcBef>
                  <a:spcPct val="0"/>
                </a:spcBef>
              </a:pPr>
              <a:r>
                <a:rPr lang="en-US" sz="3200" spc="137" dirty="0" err="1">
                  <a:solidFill>
                    <a:srgbClr val="000000"/>
                  </a:solidFill>
                  <a:latin typeface="Heiti SC Medium" pitchFamily="2" charset="-128"/>
                  <a:ea typeface="Heiti SC Medium" pitchFamily="2" charset="-128"/>
                </a:rPr>
                <a:t>查詢當日</a:t>
              </a:r>
              <a:r>
                <a:rPr lang="en-US" sz="3200" spc="137" dirty="0">
                  <a:solidFill>
                    <a:srgbClr val="000000"/>
                  </a:solidFill>
                  <a:latin typeface="Heiti SC Medium" pitchFamily="2" charset="-128"/>
                  <a:ea typeface="Heiti SC Medium" pitchFamily="2" charset="-128"/>
                </a:rPr>
                <a:t>/</a:t>
              </a:r>
              <a:r>
                <a:rPr lang="en-US" sz="3200" spc="137" dirty="0" err="1">
                  <a:solidFill>
                    <a:srgbClr val="000000"/>
                  </a:solidFill>
                  <a:latin typeface="Heiti SC Medium" pitchFamily="2" charset="-128"/>
                  <a:ea typeface="Heiti SC Medium" pitchFamily="2" charset="-128"/>
                </a:rPr>
                <a:t>當月支出模組</a:t>
              </a:r>
              <a:endParaRPr lang="en-US" sz="3200" spc="137" dirty="0">
                <a:solidFill>
                  <a:srgbClr val="00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797849"/>
            <a:ext cx="10292576" cy="4165721"/>
          </a:xfrm>
          <a:custGeom>
            <a:avLst/>
            <a:gdLst/>
            <a:ahLst/>
            <a:cxnLst/>
            <a:rect l="l" t="t" r="r" b="b"/>
            <a:pathLst>
              <a:path w="10292576" h="4165721">
                <a:moveTo>
                  <a:pt x="0" y="0"/>
                </a:moveTo>
                <a:lnTo>
                  <a:pt x="10292576" y="0"/>
                </a:lnTo>
                <a:lnTo>
                  <a:pt x="10292576" y="4165720"/>
                </a:lnTo>
                <a:lnTo>
                  <a:pt x="0" y="4165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7" name="Freeform 7"/>
          <p:cNvSpPr/>
          <p:nvPr/>
        </p:nvSpPr>
        <p:spPr>
          <a:xfrm>
            <a:off x="1028700" y="6963569"/>
            <a:ext cx="10292576" cy="1704158"/>
          </a:xfrm>
          <a:custGeom>
            <a:avLst/>
            <a:gdLst/>
            <a:ahLst/>
            <a:cxnLst/>
            <a:rect l="l" t="t" r="r" b="b"/>
            <a:pathLst>
              <a:path w="10292576" h="1704158">
                <a:moveTo>
                  <a:pt x="0" y="0"/>
                </a:moveTo>
                <a:lnTo>
                  <a:pt x="10292576" y="0"/>
                </a:lnTo>
                <a:lnTo>
                  <a:pt x="10292576" y="1704159"/>
                </a:lnTo>
                <a:lnTo>
                  <a:pt x="0" y="1704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615253" y="5704213"/>
            <a:ext cx="534154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751"/>
              </a:lnSpc>
              <a:buFont typeface="Arial"/>
              <a:buChar char="•"/>
            </a:pPr>
            <a:r>
              <a:rPr lang="en-US" sz="2400" spc="8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輸入要查詢的日期</a:t>
            </a:r>
            <a:r>
              <a:rPr lang="en-US" sz="2400" spc="8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en-US" sz="2400" spc="8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月份</a:t>
            </a:r>
            <a:endParaRPr lang="en-US" sz="2400" spc="8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453390" lvl="1" indent="-226695" algn="just">
              <a:lnSpc>
                <a:spcPts val="2751"/>
              </a:lnSpc>
              <a:buFont typeface="Arial"/>
              <a:buChar char="•"/>
            </a:pPr>
            <a:r>
              <a:rPr lang="en-US" sz="2400" spc="8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交由系統從儲存序列搜尋</a:t>
            </a:r>
            <a:endParaRPr lang="en-US" sz="2400" spc="8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453390" lvl="1" indent="-226695" algn="just">
              <a:lnSpc>
                <a:spcPts val="2751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輸出使用者要查詢的並輸出總額</a:t>
            </a:r>
            <a:endParaRPr lang="en-US" sz="2400" spc="8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092555" y="1152525"/>
            <a:ext cx="5083769" cy="108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320"/>
              </a:lnSpc>
              <a:spcBef>
                <a:spcPct val="0"/>
              </a:spcBef>
            </a:pPr>
            <a:r>
              <a:rPr lang="en-US" sz="8000" spc="-64" dirty="0" err="1">
                <a:solidFill>
                  <a:srgbClr val="DBDBDB"/>
                </a:solidFill>
                <a:latin typeface="Heiti SC Medium" pitchFamily="2" charset="-128"/>
                <a:ea typeface="Heiti SC Medium" pitchFamily="2" charset="-128"/>
              </a:rPr>
              <a:t>程式碼</a:t>
            </a:r>
            <a:endParaRPr lang="en-US" sz="8000" spc="-64" dirty="0">
              <a:solidFill>
                <a:srgbClr val="DBDBDB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04800" y="-2696486"/>
            <a:ext cx="14908974" cy="14908974"/>
          </a:xfrm>
          <a:custGeom>
            <a:avLst/>
            <a:gdLst/>
            <a:ahLst/>
            <a:cxnLst/>
            <a:rect l="l" t="t" r="r" b="b"/>
            <a:pathLst>
              <a:path w="14908974" h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1818058"/>
            <a:ext cx="10965580" cy="749373"/>
          </a:xfrm>
          <a:custGeom>
            <a:avLst/>
            <a:gdLst/>
            <a:ahLst/>
            <a:cxnLst/>
            <a:rect l="l" t="t" r="r" b="b"/>
            <a:pathLst>
              <a:path w="10965580" h="749373">
                <a:moveTo>
                  <a:pt x="0" y="0"/>
                </a:moveTo>
                <a:lnTo>
                  <a:pt x="10965580" y="0"/>
                </a:lnTo>
                <a:lnTo>
                  <a:pt x="10965580" y="749374"/>
                </a:lnTo>
                <a:lnTo>
                  <a:pt x="0" y="749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349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2567432"/>
            <a:ext cx="10955731" cy="7080087"/>
          </a:xfrm>
          <a:custGeom>
            <a:avLst/>
            <a:gdLst/>
            <a:ahLst/>
            <a:cxnLst/>
            <a:rect l="l" t="t" r="r" b="b"/>
            <a:pathLst>
              <a:path w="10955731" h="7080087">
                <a:moveTo>
                  <a:pt x="0" y="0"/>
                </a:moveTo>
                <a:lnTo>
                  <a:pt x="10955731" y="0"/>
                </a:lnTo>
                <a:lnTo>
                  <a:pt x="10955731" y="7080087"/>
                </a:lnTo>
                <a:lnTo>
                  <a:pt x="0" y="7080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602116" y="547370"/>
            <a:ext cx="5083769" cy="108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320"/>
              </a:lnSpc>
              <a:spcBef>
                <a:spcPct val="0"/>
              </a:spcBef>
            </a:pPr>
            <a:r>
              <a:rPr lang="en-US" sz="8000" spc="-64" dirty="0" err="1">
                <a:solidFill>
                  <a:srgbClr val="DBDBDB"/>
                </a:solidFill>
                <a:latin typeface="Heiti SC Medium" pitchFamily="2" charset="-128"/>
                <a:ea typeface="Heiti SC Medium" pitchFamily="2" charset="-128"/>
              </a:rPr>
              <a:t>程式碼</a:t>
            </a:r>
            <a:endParaRPr lang="en-US" sz="8000" spc="-64" dirty="0">
              <a:solidFill>
                <a:srgbClr val="DBDBDB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FDA99580-F1A1-4BC8-9F94-3C74B99EBBC6}"/>
              </a:ext>
            </a:extLst>
          </p:cNvPr>
          <p:cNvGrpSpPr/>
          <p:nvPr/>
        </p:nvGrpSpPr>
        <p:grpSpPr>
          <a:xfrm>
            <a:off x="12262004" y="3815754"/>
            <a:ext cx="5130298" cy="942247"/>
            <a:chOff x="0" y="-76200"/>
            <a:chExt cx="3095916" cy="568606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B77CF9B1-4D8F-468C-B83D-9CCC2B5A4027}"/>
                </a:ext>
              </a:extLst>
            </p:cNvPr>
            <p:cNvSpPr/>
            <p:nvPr/>
          </p:nvSpPr>
          <p:spPr>
            <a:xfrm>
              <a:off x="0" y="0"/>
              <a:ext cx="3095915" cy="492406"/>
            </a:xfrm>
            <a:custGeom>
              <a:avLst/>
              <a:gdLst/>
              <a:ahLst/>
              <a:cxnLst/>
              <a:rect l="l" t="t" r="r" b="b"/>
              <a:pathLst>
                <a:path w="3095915" h="492406">
                  <a:moveTo>
                    <a:pt x="2892715" y="0"/>
                  </a:moveTo>
                  <a:cubicBezTo>
                    <a:pt x="3004940" y="0"/>
                    <a:pt x="3095915" y="110229"/>
                    <a:pt x="3095915" y="246203"/>
                  </a:cubicBezTo>
                  <a:cubicBezTo>
                    <a:pt x="3095915" y="382177"/>
                    <a:pt x="3004940" y="492406"/>
                    <a:pt x="2892715" y="492406"/>
                  </a:cubicBezTo>
                  <a:lnTo>
                    <a:pt x="203200" y="492406"/>
                  </a:lnTo>
                  <a:cubicBezTo>
                    <a:pt x="90976" y="492406"/>
                    <a:pt x="0" y="382177"/>
                    <a:pt x="0" y="246203"/>
                  </a:cubicBezTo>
                  <a:cubicBezTo>
                    <a:pt x="0" y="1102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F0EA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CE97C98-BCDD-4227-B608-D592A465ABF6}"/>
                </a:ext>
              </a:extLst>
            </p:cNvPr>
            <p:cNvSpPr txBox="1"/>
            <p:nvPr/>
          </p:nvSpPr>
          <p:spPr>
            <a:xfrm>
              <a:off x="0" y="-76200"/>
              <a:ext cx="3095916" cy="568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640"/>
                </a:lnSpc>
                <a:spcBef>
                  <a:spcPct val="0"/>
                </a:spcBef>
              </a:pPr>
              <a:r>
                <a:rPr lang="en-US" sz="3200" spc="137" dirty="0" err="1">
                  <a:solidFill>
                    <a:srgbClr val="000000"/>
                  </a:solidFill>
                  <a:latin typeface="Heiti SC Medium" pitchFamily="2" charset="-128"/>
                  <a:ea typeface="Heiti SC Medium" pitchFamily="2" charset="-128"/>
                </a:rPr>
                <a:t>總類別支出及圓餅圖輸出</a:t>
              </a:r>
              <a:endParaRPr lang="en-US" sz="3200" spc="137" dirty="0">
                <a:solidFill>
                  <a:srgbClr val="00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41FFD117-A427-40A0-A11F-68C5633564A9}"/>
              </a:ext>
            </a:extLst>
          </p:cNvPr>
          <p:cNvSpPr txBox="1"/>
          <p:nvPr/>
        </p:nvSpPr>
        <p:spPr>
          <a:xfrm>
            <a:off x="12262004" y="4883563"/>
            <a:ext cx="534154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just">
              <a:lnSpc>
                <a:spcPts val="2751"/>
              </a:lnSpc>
              <a:buFont typeface="Arial"/>
              <a:buChar char="•"/>
            </a:pPr>
            <a:r>
              <a:rPr lang="en-US" sz="2400" spc="8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依據使用者輸入的資料輸出總類別支出</a:t>
            </a:r>
            <a:endParaRPr lang="en-US" sz="2400" spc="8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453390" lvl="1" indent="-226695" algn="just">
              <a:lnSpc>
                <a:spcPts val="2751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並以圓餅圖呈現總開銷及各類所佔的比例</a:t>
            </a:r>
            <a:endParaRPr lang="en-US" sz="2400" spc="8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360305" y="4591771"/>
            <a:ext cx="15243659" cy="15243659"/>
          </a:xfrm>
          <a:custGeom>
            <a:avLst/>
            <a:gdLst/>
            <a:ahLst/>
            <a:cxnLst/>
            <a:rect l="l" t="t" r="r" b="b"/>
            <a:pathLst>
              <a:path w="15243659" h="15243659">
                <a:moveTo>
                  <a:pt x="0" y="0"/>
                </a:moveTo>
                <a:lnTo>
                  <a:pt x="15243658" y="0"/>
                </a:lnTo>
                <a:lnTo>
                  <a:pt x="15243658" y="15243658"/>
                </a:lnTo>
                <a:lnTo>
                  <a:pt x="0" y="1524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8052654" y="-13466260"/>
            <a:ext cx="15243659" cy="15243659"/>
          </a:xfrm>
          <a:custGeom>
            <a:avLst/>
            <a:gdLst/>
            <a:ahLst/>
            <a:cxnLst/>
            <a:rect l="l" t="t" r="r" b="b"/>
            <a:pathLst>
              <a:path w="15243659" h="15243659">
                <a:moveTo>
                  <a:pt x="0" y="0"/>
                </a:moveTo>
                <a:lnTo>
                  <a:pt x="15243659" y="0"/>
                </a:lnTo>
                <a:lnTo>
                  <a:pt x="15243659" y="15243659"/>
                </a:lnTo>
                <a:lnTo>
                  <a:pt x="0" y="15243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98515" y="2696542"/>
            <a:ext cx="9164067" cy="6065561"/>
          </a:xfrm>
          <a:custGeom>
            <a:avLst/>
            <a:gdLst/>
            <a:ahLst/>
            <a:cxnLst/>
            <a:rect l="l" t="t" r="r" b="b"/>
            <a:pathLst>
              <a:path w="9164067" h="6065561">
                <a:moveTo>
                  <a:pt x="0" y="0"/>
                </a:moveTo>
                <a:lnTo>
                  <a:pt x="9164067" y="0"/>
                </a:lnTo>
                <a:lnTo>
                  <a:pt x="9164067" y="6065560"/>
                </a:lnTo>
                <a:lnTo>
                  <a:pt x="0" y="6065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9968622" y="2696542"/>
            <a:ext cx="7290678" cy="6065561"/>
          </a:xfrm>
          <a:custGeom>
            <a:avLst/>
            <a:gdLst/>
            <a:ahLst/>
            <a:cxnLst/>
            <a:rect l="l" t="t" r="r" b="b"/>
            <a:pathLst>
              <a:path w="7290678" h="6065561">
                <a:moveTo>
                  <a:pt x="0" y="0"/>
                </a:moveTo>
                <a:lnTo>
                  <a:pt x="7290678" y="0"/>
                </a:lnTo>
                <a:lnTo>
                  <a:pt x="7290678" y="6065560"/>
                </a:lnTo>
                <a:lnTo>
                  <a:pt x="0" y="6065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2" t="-1748" r="-4738" b="-174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98515" y="1415996"/>
            <a:ext cx="4269209" cy="87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129"/>
              </a:lnSpc>
              <a:spcBef>
                <a:spcPct val="0"/>
              </a:spcBef>
            </a:pPr>
            <a:r>
              <a:rPr lang="zh-TW" altLang="en-US" sz="8000" spc="-47" dirty="0">
                <a:solidFill>
                  <a:srgbClr val="DBDBDB"/>
                </a:solidFill>
                <a:latin typeface="Heiti SC Medium" pitchFamily="2" charset="-128"/>
                <a:ea typeface="Heiti SC Medium" pitchFamily="2" charset="-128"/>
              </a:rPr>
              <a:t>執行</a:t>
            </a:r>
            <a:r>
              <a:rPr lang="en-US" sz="8000" spc="-47" dirty="0" err="1">
                <a:solidFill>
                  <a:srgbClr val="DBDBDB"/>
                </a:solidFill>
                <a:latin typeface="Heiti SC Medium" pitchFamily="2" charset="-128"/>
                <a:ea typeface="Heiti SC Medium" pitchFamily="2" charset="-128"/>
              </a:rPr>
              <a:t>程式</a:t>
            </a:r>
            <a:endParaRPr lang="en-US" sz="8000" spc="-47" dirty="0">
              <a:solidFill>
                <a:srgbClr val="DBDBDB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694108"/>
              </p:ext>
            </p:extLst>
          </p:nvPr>
        </p:nvGraphicFramePr>
        <p:xfrm>
          <a:off x="2910803" y="2481519"/>
          <a:ext cx="12405333" cy="6776781"/>
        </p:xfrm>
        <a:graphic>
          <a:graphicData uri="http://schemas.openxmlformats.org/drawingml/2006/table">
            <a:tbl>
              <a:tblPr/>
              <a:tblGrid>
                <a:gridCol w="6340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1846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109A50016 </a:t>
                      </a:r>
                      <a:r>
                        <a:rPr lang="en-US" sz="2100" dirty="0" err="1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趙佑真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112AB0717 王潔羚</a:t>
                      </a:r>
                      <a:endParaRPr lang="en-US" sz="110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46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主程式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Ｖ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55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新增支出模組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Ｖ</a:t>
                      </a:r>
                      <a:endParaRPr lang="en-US" sz="110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872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查詢當日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/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當月總額模組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Ｖ</a:t>
                      </a:r>
                      <a:endParaRPr lang="en-US" sz="110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872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類別支出總額＋圓餅圖模組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 err="1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Ｖ（小修</a:t>
                      </a:r>
                      <a:r>
                        <a:rPr lang="en-US" sz="2100" dirty="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）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Ｖ（主要）</a:t>
                      </a:r>
                      <a:endParaRPr lang="en-US" sz="110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872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流程圖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Ｖ</a:t>
                      </a:r>
                      <a:endParaRPr lang="en-US" sz="110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872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簡報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/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報告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Ｖ</a:t>
                      </a:r>
                      <a:endParaRPr lang="en-US" sz="110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Ｖ</a:t>
                      </a:r>
                      <a:endParaRPr lang="en-US" sz="1100" dirty="0">
                        <a:latin typeface="Heiti SC Medium" pitchFamily="2" charset="-128"/>
                        <a:ea typeface="Heiti SC Medium" pitchFamily="2" charset="-128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404435" y="710697"/>
            <a:ext cx="7479129" cy="108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320"/>
              </a:lnSpc>
              <a:spcBef>
                <a:spcPct val="0"/>
              </a:spcBef>
            </a:pPr>
            <a:r>
              <a:rPr lang="en-US" sz="8000" spc="-64" dirty="0" err="1">
                <a:solidFill>
                  <a:srgbClr val="DBDBDB"/>
                </a:solidFill>
                <a:latin typeface="Heiti SC Medium" pitchFamily="2" charset="-128"/>
                <a:ea typeface="Heiti SC Medium" pitchFamily="2" charset="-128"/>
              </a:rPr>
              <a:t>分工表</a:t>
            </a:r>
            <a:endParaRPr lang="en-US" sz="8000" spc="-64" dirty="0">
              <a:solidFill>
                <a:srgbClr val="DBDBDB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2910803" y="2481519"/>
            <a:ext cx="6415004" cy="117164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33041" y="2728210"/>
            <a:ext cx="7479129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DBDBDB"/>
                </a:solidFill>
                <a:ea typeface="Noto Sans T Chinese Bold"/>
              </a:rPr>
              <a:t>項目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72606" y="2487862"/>
            <a:ext cx="7479129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DBDBDB"/>
                </a:solidFill>
                <a:ea typeface="Noto Sans T Chinese Bold"/>
              </a:rPr>
              <a:t>組員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404435" y="710697"/>
            <a:ext cx="7479129" cy="108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320"/>
              </a:lnSpc>
              <a:spcBef>
                <a:spcPct val="0"/>
              </a:spcBef>
            </a:pPr>
            <a:r>
              <a:rPr lang="en-US" sz="8000" spc="-64" dirty="0" err="1">
                <a:solidFill>
                  <a:srgbClr val="DBDBDB"/>
                </a:solidFill>
                <a:latin typeface="Heiti SC Medium" pitchFamily="2" charset="-128"/>
                <a:ea typeface="Heiti SC Medium" pitchFamily="2" charset="-128"/>
              </a:rPr>
              <a:t>Github</a:t>
            </a:r>
            <a:endParaRPr lang="en-US" sz="8000" spc="-64" dirty="0">
              <a:solidFill>
                <a:srgbClr val="DBDBDB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972606" y="2487862"/>
            <a:ext cx="9590994" cy="1118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DBDBDB"/>
                </a:solidFill>
                <a:ea typeface="Noto Sans T Chinese Bold"/>
                <a:hlinkClick r:id="rId2"/>
              </a:rPr>
              <a:t>https://github.com/ushala622/accounting.git</a:t>
            </a:r>
            <a:endParaRPr lang="en-US" sz="3200" dirty="0">
              <a:solidFill>
                <a:srgbClr val="DBDBDB"/>
              </a:solidFill>
              <a:ea typeface="Noto Sans T Chinese Bold"/>
            </a:endParaRP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DBDBDB"/>
                </a:solidFill>
                <a:ea typeface="Noto Sans T Chinese Bold"/>
              </a:rPr>
              <a:t>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79684D-130F-FE1B-1397-22D684728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40767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7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102</Words>
  <Application>Microsoft Office PowerPoint</Application>
  <PresentationFormat>自訂</PresentationFormat>
  <Paragraphs>57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Arial Black</vt:lpstr>
      <vt:lpstr>Baskerville Old Face</vt:lpstr>
      <vt:lpstr>Calibri</vt:lpstr>
      <vt:lpstr>Wingdings</vt:lpstr>
      <vt:lpstr>Heiti SC Medium</vt:lpstr>
      <vt:lpstr>Gloucester MT Extra Condensed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簡易記帳</dc:title>
  <cp:lastModifiedBy>wang20050504@gmail.com</cp:lastModifiedBy>
  <cp:revision>14</cp:revision>
  <dcterms:created xsi:type="dcterms:W3CDTF">2006-08-16T00:00:00Z</dcterms:created>
  <dcterms:modified xsi:type="dcterms:W3CDTF">2024-01-09T05:30:57Z</dcterms:modified>
  <dc:identifier>DAF41lYRggU</dc:identifier>
</cp:coreProperties>
</file>